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6" r:id="rId1"/>
  </p:sldMasterIdLst>
  <p:sldIdLst>
    <p:sldId id="256" r:id="rId2"/>
    <p:sldId id="276" r:id="rId3"/>
    <p:sldId id="277" r:id="rId4"/>
    <p:sldId id="278" r:id="rId5"/>
    <p:sldId id="271" r:id="rId6"/>
    <p:sldId id="279" r:id="rId7"/>
    <p:sldId id="280" r:id="rId8"/>
    <p:sldId id="281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</p:sldIdLst>
  <p:sldSz cx="9144000" cy="6858000" type="screen4x3"/>
  <p:notesSz cx="6858000" cy="9144000"/>
  <p:defaultTextStyle>
    <a:defPPr>
      <a:defRPr lang="ar-JO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>
        <p:scale>
          <a:sx n="69" d="100"/>
          <a:sy n="69" d="100"/>
        </p:scale>
        <p:origin x="-119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B67176C-EC07-4F78-9838-3764F523958E}" type="datetimeFigureOut">
              <a:rPr lang="ar-JO"/>
              <a:pPr>
                <a:defRPr/>
              </a:pPr>
              <a:t>24/05/1433</a:t>
            </a:fld>
            <a:endParaRPr lang="ar-JO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ar-JO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0A52F4E-EDB6-4688-945E-ADAB19F112E9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AF3E5-8E0D-4E88-AF1F-EB5669D0EBBD}" type="datetimeFigureOut">
              <a:rPr lang="ar-JO"/>
              <a:pPr>
                <a:defRPr/>
              </a:pPr>
              <a:t>24/05/1433</a:t>
            </a:fld>
            <a:endParaRPr lang="ar-JO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09F75-56AE-4237-A1BE-9EB854395AF2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5CEDD-4512-48B5-9978-00CA54E6E744}" type="datetimeFigureOut">
              <a:rPr lang="ar-JO"/>
              <a:pPr>
                <a:defRPr/>
              </a:pPr>
              <a:t>24/05/1433</a:t>
            </a:fld>
            <a:endParaRPr lang="ar-JO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2BBAA-BAAF-4710-B7E8-C4A6DA3DA204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B2F46-6281-4625-83CC-EA9E303D3189}" type="datetimeFigureOut">
              <a:rPr lang="ar-JO"/>
              <a:pPr>
                <a:defRPr/>
              </a:pPr>
              <a:t>24/05/1433</a:t>
            </a:fld>
            <a:endParaRPr lang="ar-JO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88973-904B-438A-A1F5-208575AD5249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951944-02FF-4DA0-8E8E-98C20E749848}" type="datetimeFigureOut">
              <a:rPr lang="ar-JO"/>
              <a:pPr>
                <a:defRPr/>
              </a:pPr>
              <a:t>24/05/1433</a:t>
            </a:fld>
            <a:endParaRPr lang="ar-JO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ar-JO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09630E-C523-436B-9BF2-82FA46D34882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5F3A4C-6A62-4F8B-8E84-A1DFD60D0933}" type="datetimeFigureOut">
              <a:rPr lang="ar-JO"/>
              <a:pPr>
                <a:defRPr/>
              </a:pPr>
              <a:t>24/05/1433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97D038-D3F0-4C4B-87DA-7751246FD619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983E2D-FCB7-4324-87B3-BD93A77C63C7}" type="datetimeFigureOut">
              <a:rPr lang="ar-JO"/>
              <a:pPr>
                <a:defRPr/>
              </a:pPr>
              <a:t>24/05/1433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CDBBB25-EE77-41FF-A054-69A865E8A1CC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51CD43-0451-463E-BDE9-4EB7EA451F0D}" type="datetimeFigureOut">
              <a:rPr lang="ar-JO"/>
              <a:pPr>
                <a:defRPr/>
              </a:pPr>
              <a:t>24/05/1433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8CE507-80F5-4875-9606-09E763EAA541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584B0-3D8D-48A4-B64D-5991F34D77C6}" type="datetimeFigureOut">
              <a:rPr lang="ar-JO"/>
              <a:pPr>
                <a:defRPr/>
              </a:pPr>
              <a:t>24/05/1433</a:t>
            </a:fld>
            <a:endParaRPr lang="ar-JO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6EAE6-1544-484A-AA48-97AD330309FF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73D5EF-BA67-4F26-842E-3983DD6D69B1}" type="datetimeFigureOut">
              <a:rPr lang="ar-JO"/>
              <a:pPr>
                <a:defRPr/>
              </a:pPr>
              <a:t>24/05/1433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14744D-4ED3-4389-896D-833329BD0F9C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9B7538F-2989-4593-B376-1C33D8CAECC5}" type="datetimeFigureOut">
              <a:rPr lang="ar-JO"/>
              <a:pPr>
                <a:defRPr/>
              </a:pPr>
              <a:t>24/05/1433</a:t>
            </a:fld>
            <a:endParaRPr lang="ar-JO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ar-JO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2F13409-9490-400B-84B1-5DDA2E9F489C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08348FC-B493-4418-B6AB-FBE63606920B}" type="datetimeFigureOut">
              <a:rPr lang="ar-JO"/>
              <a:pPr>
                <a:defRPr/>
              </a:pPr>
              <a:t>24/05/1433</a:t>
            </a:fld>
            <a:endParaRPr lang="ar-J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ar-J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F83C32D-1E62-475D-87D3-D6F31AA5F06E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5" r:id="rId2"/>
    <p:sldLayoutId id="2147483780" r:id="rId3"/>
    <p:sldLayoutId id="2147483781" r:id="rId4"/>
    <p:sldLayoutId id="2147483782" r:id="rId5"/>
    <p:sldLayoutId id="2147483783" r:id="rId6"/>
    <p:sldLayoutId id="2147483776" r:id="rId7"/>
    <p:sldLayoutId id="2147483784" r:id="rId8"/>
    <p:sldLayoutId id="2147483785" r:id="rId9"/>
    <p:sldLayoutId id="2147483777" r:id="rId10"/>
    <p:sldLayoutId id="21474837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Pre-operative Evaluation 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part 2</a:t>
            </a:r>
            <a:endParaRPr lang="ar-JO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endParaRPr lang="ar-J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dirty="0" smtClean="0">
                <a:cs typeface="Tahoma" pitchFamily="34" charset="0"/>
              </a:rPr>
              <a:t>Indication:</a:t>
            </a:r>
            <a:endParaRPr lang="en-US" dirty="0" smtClean="0">
              <a:cs typeface="Tahoma" pitchFamily="34" charset="0"/>
            </a:endParaRPr>
          </a:p>
          <a:p>
            <a:pPr>
              <a:buFont typeface="Wingdings 3" pitchFamily="18" charset="2"/>
              <a:buNone/>
            </a:pPr>
            <a:endParaRPr lang="en-US" dirty="0" smtClean="0">
              <a:cs typeface="Tahoma" pitchFamily="34" charset="0"/>
            </a:endParaRPr>
          </a:p>
          <a:p>
            <a:r>
              <a:rPr lang="en-US" dirty="0" smtClean="0">
                <a:cs typeface="Tahoma" pitchFamily="34" charset="0"/>
              </a:rPr>
              <a:t>Diabetes (should be repeated on day of surgery).</a:t>
            </a:r>
          </a:p>
          <a:p>
            <a:endParaRPr lang="en-US" dirty="0" smtClean="0"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Fasting glucose level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dirty="0" smtClean="0">
                <a:cs typeface="Tahoma" pitchFamily="34" charset="0"/>
              </a:rPr>
              <a:t>Indication:</a:t>
            </a:r>
            <a:endParaRPr lang="en-US" dirty="0" smtClean="0">
              <a:cs typeface="Tahoma" pitchFamily="34" charset="0"/>
            </a:endParaRPr>
          </a:p>
          <a:p>
            <a:pPr>
              <a:buFont typeface="Wingdings 3" pitchFamily="18" charset="2"/>
              <a:buNone/>
            </a:pPr>
            <a:endParaRPr lang="en-US" dirty="0" smtClean="0">
              <a:cs typeface="Tahoma" pitchFamily="34" charset="0"/>
            </a:endParaRPr>
          </a:p>
          <a:p>
            <a:r>
              <a:rPr lang="en-US" dirty="0" smtClean="0">
                <a:cs typeface="Tahoma" pitchFamily="34" charset="0"/>
              </a:rPr>
              <a:t>Woman who may be pregnant.</a:t>
            </a:r>
          </a:p>
          <a:p>
            <a:endParaRPr lang="en-US" dirty="0" smtClean="0"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Pregnancy (</a:t>
            </a:r>
            <a:r>
              <a:rPr lang="el-GR" dirty="0" smtClean="0"/>
              <a:t>β</a:t>
            </a:r>
            <a:r>
              <a:rPr lang="en-US" dirty="0" smtClean="0"/>
              <a:t>-HCG)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smtClean="0">
                <a:cs typeface="Tahoma" pitchFamily="34" charset="0"/>
              </a:rPr>
              <a:t>Indications:</a:t>
            </a:r>
          </a:p>
          <a:p>
            <a:pPr>
              <a:buFont typeface="Wingdings 3" pitchFamily="18" charset="2"/>
              <a:buNone/>
            </a:pPr>
            <a:endParaRPr lang="en-US" smtClean="0">
              <a:cs typeface="Tahoma" pitchFamily="34" charset="0"/>
            </a:endParaRPr>
          </a:p>
          <a:p>
            <a:r>
              <a:rPr lang="en-US" smtClean="0">
                <a:cs typeface="Tahoma" pitchFamily="34" charset="0"/>
              </a:rPr>
              <a:t>Heart disease, hypertension, diabetes.</a:t>
            </a:r>
          </a:p>
          <a:p>
            <a:pPr>
              <a:buFont typeface="Wingdings 3" pitchFamily="18" charset="2"/>
              <a:buNone/>
            </a:pPr>
            <a:endParaRPr lang="en-US" smtClean="0">
              <a:cs typeface="Tahoma" pitchFamily="34" charset="0"/>
            </a:endParaRPr>
          </a:p>
          <a:p>
            <a:r>
              <a:rPr lang="en-US" smtClean="0">
                <a:cs typeface="Tahoma" pitchFamily="34" charset="0"/>
              </a:rPr>
              <a:t>Other risk factors for cardiac disease (may include age).</a:t>
            </a:r>
          </a:p>
          <a:p>
            <a:endParaRPr lang="en-US" smtClean="0">
              <a:cs typeface="Tahoma" pitchFamily="34" charset="0"/>
            </a:endParaRPr>
          </a:p>
          <a:p>
            <a:r>
              <a:rPr lang="en-US" smtClean="0">
                <a:cs typeface="Tahoma" pitchFamily="34" charset="0"/>
              </a:rPr>
              <a:t>Subarachnoid or intracranial hemorrhage, cerebrovascular accident, head trauma.</a:t>
            </a:r>
          </a:p>
          <a:p>
            <a:endParaRPr lang="en-US" smtClean="0"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ECG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smtClean="0">
                <a:cs typeface="Tahoma" pitchFamily="34" charset="0"/>
              </a:rPr>
              <a:t>Indications:</a:t>
            </a:r>
          </a:p>
          <a:p>
            <a:pPr>
              <a:buFont typeface="Wingdings 3" pitchFamily="18" charset="2"/>
              <a:buNone/>
            </a:pPr>
            <a:endParaRPr lang="en-US" smtClean="0">
              <a:cs typeface="Tahoma" pitchFamily="34" charset="0"/>
            </a:endParaRPr>
          </a:p>
          <a:p>
            <a:r>
              <a:rPr lang="en-US" smtClean="0">
                <a:cs typeface="Tahoma" pitchFamily="34" charset="0"/>
              </a:rPr>
              <a:t> Cardiac or pulmonary disease.</a:t>
            </a:r>
          </a:p>
          <a:p>
            <a:pPr>
              <a:buFont typeface="Wingdings 3" pitchFamily="18" charset="2"/>
              <a:buNone/>
            </a:pPr>
            <a:endParaRPr lang="en-US" smtClean="0">
              <a:cs typeface="Tahoma" pitchFamily="34" charset="0"/>
            </a:endParaRPr>
          </a:p>
          <a:p>
            <a:r>
              <a:rPr lang="en-US" smtClean="0">
                <a:cs typeface="Tahoma" pitchFamily="34" charset="0"/>
              </a:rPr>
              <a:t> Malignancy.</a:t>
            </a:r>
          </a:p>
          <a:p>
            <a:pPr>
              <a:buFont typeface="Wingdings 3" pitchFamily="18" charset="2"/>
              <a:buNone/>
            </a:pPr>
            <a:endParaRPr lang="en-US" smtClean="0">
              <a:cs typeface="Tahoma" pitchFamily="34" charset="0"/>
            </a:endParaRPr>
          </a:p>
          <a:p>
            <a:r>
              <a:rPr lang="en-GB" smtClean="0">
                <a:cs typeface="Tahoma" pitchFamily="34" charset="0"/>
              </a:rPr>
              <a:t>For older population (over 60 yrs of age). </a:t>
            </a:r>
            <a:endParaRPr lang="en-US" smtClean="0">
              <a:cs typeface="Tahoma" pitchFamily="34" charset="0"/>
            </a:endParaRPr>
          </a:p>
          <a:p>
            <a:endParaRPr lang="en-US" smtClean="0"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Chest X-ray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solidFill>
                  <a:schemeClr val="tx2"/>
                </a:solidFill>
                <a:cs typeface="Tahoma" pitchFamily="34" charset="0"/>
              </a:rPr>
              <a:t>Cervical spine x-ray </a:t>
            </a:r>
            <a:r>
              <a:rPr lang="en-GB" smtClean="0">
                <a:cs typeface="Tahoma" pitchFamily="34" charset="0"/>
              </a:rPr>
              <a:t>should be done in any patient in whom there is a possibility of vertebral instability for example in the presence of rheumatoid arthritis.</a:t>
            </a:r>
          </a:p>
          <a:p>
            <a:pPr>
              <a:buFont typeface="Wingdings 3" pitchFamily="18" charset="2"/>
              <a:buNone/>
            </a:pPr>
            <a:endParaRPr lang="en-GB" smtClean="0">
              <a:cs typeface="Tahoma" pitchFamily="34" charset="0"/>
            </a:endParaRPr>
          </a:p>
          <a:p>
            <a:r>
              <a:rPr lang="en-GB" smtClean="0">
                <a:solidFill>
                  <a:schemeClr val="tx2"/>
                </a:solidFill>
                <a:cs typeface="Tahoma" pitchFamily="34" charset="0"/>
              </a:rPr>
              <a:t>Thoracic inlet x rays </a:t>
            </a:r>
            <a:r>
              <a:rPr lang="en-GB" smtClean="0">
                <a:cs typeface="Tahoma" pitchFamily="34" charset="0"/>
              </a:rPr>
              <a:t>are required in patients with thyroid enlargement.</a:t>
            </a:r>
          </a:p>
          <a:p>
            <a:endParaRPr lang="en-US" smtClean="0"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cs typeface="Tahoma" pitchFamily="34" charset="0"/>
              </a:rPr>
              <a:t>Other x- rays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 3" pitchFamily="18" charset="2"/>
              <a:buNone/>
            </a:pPr>
            <a:r>
              <a:rPr lang="en-GB" dirty="0" smtClean="0">
                <a:cs typeface="Tahoma" pitchFamily="34" charset="0"/>
              </a:rPr>
              <a:t>There are several common reasons for</a:t>
            </a:r>
          </a:p>
          <a:p>
            <a:pPr>
              <a:lnSpc>
                <a:spcPct val="80000"/>
              </a:lnSpc>
              <a:buFont typeface="Wingdings 3" pitchFamily="18" charset="2"/>
              <a:buNone/>
            </a:pPr>
            <a:r>
              <a:rPr lang="en-GB" dirty="0" smtClean="0">
                <a:cs typeface="Tahoma" pitchFamily="34" charset="0"/>
              </a:rPr>
              <a:t>postponing surgery for example</a:t>
            </a:r>
            <a:r>
              <a:rPr lang="en-GB" dirty="0" smtClean="0">
                <a:cs typeface="Tahoma" pitchFamily="34" charset="0"/>
              </a:rPr>
              <a:t>:</a:t>
            </a:r>
          </a:p>
          <a:p>
            <a:pPr>
              <a:lnSpc>
                <a:spcPct val="80000"/>
              </a:lnSpc>
              <a:buFont typeface="Wingdings 3" pitchFamily="18" charset="2"/>
              <a:buNone/>
            </a:pPr>
            <a:endParaRPr lang="en-GB" dirty="0" smtClean="0">
              <a:cs typeface="Tahoma" pitchFamily="34" charset="0"/>
            </a:endParaRPr>
          </a:p>
          <a:p>
            <a:pPr>
              <a:lnSpc>
                <a:spcPct val="80000"/>
              </a:lnSpc>
            </a:pPr>
            <a:r>
              <a:rPr lang="en-GB" dirty="0" smtClean="0">
                <a:solidFill>
                  <a:schemeClr val="tx2"/>
                </a:solidFill>
                <a:cs typeface="Tahoma" pitchFamily="34" charset="0"/>
              </a:rPr>
              <a:t>Acute upper respiratory tract infection</a:t>
            </a:r>
            <a:r>
              <a:rPr lang="en-GB" dirty="0" smtClean="0">
                <a:cs typeface="Tahoma" pitchFamily="34" charset="0"/>
              </a:rPr>
              <a:t>: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n-GB" dirty="0" smtClean="0">
                <a:cs typeface="Tahoma" pitchFamily="34" charset="0"/>
              </a:rPr>
              <a:t>   Non-urgent surgery should be postponed for a few weeks until the patient has recovered. </a:t>
            </a:r>
          </a:p>
          <a:p>
            <a:pPr>
              <a:lnSpc>
                <a:spcPct val="80000"/>
              </a:lnSpc>
            </a:pPr>
            <a:r>
              <a:rPr lang="en-GB" dirty="0" smtClean="0">
                <a:solidFill>
                  <a:schemeClr val="tx2"/>
                </a:solidFill>
                <a:cs typeface="Tahoma" pitchFamily="34" charset="0"/>
              </a:rPr>
              <a:t>Emergency surgery </a:t>
            </a:r>
            <a:r>
              <a:rPr lang="en-GB" dirty="0" smtClean="0">
                <a:cs typeface="Tahoma" pitchFamily="34" charset="0"/>
              </a:rPr>
              <a:t>for which the patient has not been resuscitated adequately.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n-GB" dirty="0" smtClean="0">
                <a:cs typeface="Tahoma" pitchFamily="34" charset="0"/>
              </a:rPr>
              <a:t>   For only 1-2h to permit restoration of circulating blood volume.</a:t>
            </a:r>
          </a:p>
          <a:p>
            <a:pPr>
              <a:lnSpc>
                <a:spcPct val="80000"/>
              </a:lnSpc>
            </a:pPr>
            <a:r>
              <a:rPr lang="en-GB" dirty="0" smtClean="0">
                <a:solidFill>
                  <a:schemeClr val="tx2"/>
                </a:solidFill>
                <a:cs typeface="Tahoma" pitchFamily="34" charset="0"/>
              </a:rPr>
              <a:t>Recent ingestion of food.</a:t>
            </a:r>
          </a:p>
          <a:p>
            <a:pPr>
              <a:lnSpc>
                <a:spcPct val="80000"/>
              </a:lnSpc>
            </a:pPr>
            <a:r>
              <a:rPr lang="en-GB" dirty="0" smtClean="0">
                <a:solidFill>
                  <a:schemeClr val="tx2"/>
                </a:solidFill>
                <a:cs typeface="Tahoma" pitchFamily="34" charset="0"/>
              </a:rPr>
              <a:t>Failure to obtain consent.</a:t>
            </a:r>
          </a:p>
          <a:p>
            <a:endParaRPr lang="en-US" dirty="0" smtClean="0"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sz="3200" dirty="0" smtClean="0">
                <a:cs typeface="Tahoma" pitchFamily="34" charset="0"/>
              </a:rPr>
              <a:t>Postponing surgery for clinical reasons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>
                <a:cs typeface="Tahoma" pitchFamily="34" charset="0"/>
              </a:rPr>
              <a:t>The practice of pre-operative fasting aims to:</a:t>
            </a:r>
          </a:p>
          <a:p>
            <a:pPr marL="365760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cs typeface="Tahoma" pitchFamily="34" charset="0"/>
              </a:rPr>
              <a:t>Minimize residual gastric volume and acidity prior to surgery or other procedures.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en-US" dirty="0" smtClean="0">
              <a:cs typeface="Tahoma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>
                <a:cs typeface="Tahoma" pitchFamily="34" charset="0"/>
              </a:rPr>
              <a:t>This helps to prevent:</a:t>
            </a:r>
          </a:p>
          <a:p>
            <a:pPr marL="365760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cs typeface="Tahoma" pitchFamily="34" charset="0"/>
              </a:rPr>
              <a:t>Regurgitation ,inhalation and aspiration of gastric contents which may otherwise occur during:</a:t>
            </a:r>
          </a:p>
          <a:p>
            <a:pPr marL="859536"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cs typeface="Tahoma" pitchFamily="34" charset="0"/>
              </a:rPr>
              <a:t>General anesthesia</a:t>
            </a:r>
          </a:p>
          <a:p>
            <a:pPr marL="859536"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cs typeface="Tahoma" pitchFamily="34" charset="0"/>
              </a:rPr>
              <a:t>Regional anesthesia</a:t>
            </a:r>
          </a:p>
          <a:p>
            <a:pPr marL="859536"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cs typeface="Tahoma" pitchFamily="34" charset="0"/>
              </a:rPr>
              <a:t>Intravenous sedation.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Pre-Operative Fasting</a:t>
            </a:r>
            <a:br>
              <a:rPr lang="en-US" dirty="0" smtClean="0"/>
            </a:br>
            <a:r>
              <a:rPr lang="en-US" dirty="0" smtClean="0"/>
              <a:t>Guidelines: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7467600" cy="4873625"/>
          </a:xfrm>
        </p:spPr>
        <p:txBody>
          <a:bodyPr>
            <a:normAutofit fontScale="925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cs typeface="Tahoma" pitchFamily="34" charset="0"/>
              </a:rPr>
              <a:t>However, </a:t>
            </a:r>
            <a:r>
              <a:rPr lang="en-US" b="1" dirty="0" smtClean="0">
                <a:solidFill>
                  <a:schemeClr val="tx2"/>
                </a:solidFill>
                <a:cs typeface="Tahoma" pitchFamily="34" charset="0"/>
              </a:rPr>
              <a:t>prolonged periods of fasting</a:t>
            </a:r>
            <a:r>
              <a:rPr lang="en-US" dirty="0" smtClean="0">
                <a:cs typeface="Tahoma" pitchFamily="34" charset="0"/>
              </a:rPr>
              <a:t> are unnecessary as it may cause: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>
              <a:cs typeface="Tahoma" pitchFamily="34" charset="0"/>
            </a:endParaRP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>
                <a:solidFill>
                  <a:schemeClr val="tx2"/>
                </a:solidFill>
                <a:cs typeface="Tahoma" pitchFamily="34" charset="0"/>
              </a:rPr>
              <a:t>Distress, dehydration, biochemical imbalance and hypoglycemia</a:t>
            </a:r>
            <a:r>
              <a:rPr lang="en-US" dirty="0" smtClean="0">
                <a:cs typeface="Tahoma" pitchFamily="34" charset="0"/>
              </a:rPr>
              <a:t>, especially in children.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en-US" dirty="0" smtClean="0">
              <a:cs typeface="Tahoma" pitchFamily="34" charset="0"/>
            </a:endParaRP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>
                <a:cs typeface="Tahoma" pitchFamily="34" charset="0"/>
              </a:rPr>
              <a:t>The </a:t>
            </a:r>
            <a:r>
              <a:rPr lang="en-US" dirty="0" smtClean="0">
                <a:cs typeface="Tahoma" pitchFamily="34" charset="0"/>
              </a:rPr>
              <a:t>tendency </a:t>
            </a:r>
            <a:r>
              <a:rPr lang="en-US" dirty="0" smtClean="0">
                <a:cs typeface="Tahoma" pitchFamily="34" charset="0"/>
              </a:rPr>
              <a:t>for </a:t>
            </a:r>
            <a:r>
              <a:rPr lang="en-US" dirty="0" smtClean="0">
                <a:solidFill>
                  <a:schemeClr val="tx2"/>
                </a:solidFill>
                <a:cs typeface="Tahoma" pitchFamily="34" charset="0"/>
              </a:rPr>
              <a:t>gastric volume</a:t>
            </a:r>
            <a:r>
              <a:rPr lang="en-US" dirty="0" smtClean="0">
                <a:cs typeface="Tahoma" pitchFamily="34" charset="0"/>
              </a:rPr>
              <a:t> increase after a prolonged fast may occur. 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US" dirty="0" smtClean="0">
              <a:cs typeface="Tahoma" pitchFamily="34" charset="0"/>
            </a:endParaRP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>
                <a:cs typeface="Tahoma" pitchFamily="34" charset="0"/>
              </a:rPr>
              <a:t>Fasting policies should vary to take into account </a:t>
            </a:r>
            <a:r>
              <a:rPr lang="en-US" dirty="0" smtClean="0">
                <a:solidFill>
                  <a:schemeClr val="tx2"/>
                </a:solidFill>
                <a:cs typeface="Tahoma" pitchFamily="34" charset="0"/>
              </a:rPr>
              <a:t>age and pre-existing medical conditions </a:t>
            </a:r>
            <a:r>
              <a:rPr lang="en-US" dirty="0" smtClean="0">
                <a:cs typeface="Tahoma" pitchFamily="34" charset="0"/>
              </a:rPr>
              <a:t>and should apply to all forms of anesthesia, including monitored anesthesia care.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US" dirty="0" smtClean="0">
              <a:cs typeface="Tahoma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cs typeface="Tahoma" pitchFamily="34" charset="0"/>
              </a:rPr>
              <a:t>Clear fluids include: </a:t>
            </a:r>
            <a:r>
              <a:rPr lang="en-US" dirty="0" smtClean="0">
                <a:solidFill>
                  <a:schemeClr val="tx2"/>
                </a:solidFill>
                <a:cs typeface="Tahoma" pitchFamily="34" charset="0"/>
              </a:rPr>
              <a:t>Water, diluting juice, black tea and black coffee.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cs typeface="Tahoma" pitchFamily="34" charset="0"/>
              </a:rPr>
              <a:t>Patients may drink clear fluids up to </a:t>
            </a:r>
            <a:r>
              <a:rPr lang="en-US" u="sng" dirty="0" smtClean="0">
                <a:cs typeface="Tahoma" pitchFamily="34" charset="0"/>
              </a:rPr>
              <a:t>2 hours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Be aware :</a:t>
            </a:r>
          </a:p>
          <a:p>
            <a:pPr marL="633412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Milk</a:t>
            </a:r>
            <a:r>
              <a:rPr lang="en-US" dirty="0" smtClean="0"/>
              <a:t> (non-human) and milk-containing drinks NOT a clear fluid because they become semi-solid  in the stomach and should be considered as solids. </a:t>
            </a:r>
            <a:r>
              <a:rPr lang="en-US" u="sng" dirty="0" smtClean="0"/>
              <a:t>6 hrs </a:t>
            </a:r>
            <a:r>
              <a:rPr lang="en-US" dirty="0" smtClean="0"/>
              <a:t>prior to surgery .</a:t>
            </a:r>
          </a:p>
          <a:p>
            <a:pPr marL="633412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Breast fed infants </a:t>
            </a:r>
            <a:r>
              <a:rPr lang="en-US" dirty="0" smtClean="0"/>
              <a:t>should have their last feed </a:t>
            </a:r>
            <a:r>
              <a:rPr lang="en-US" u="sng" dirty="0" smtClean="0"/>
              <a:t>4 hours</a:t>
            </a:r>
            <a:r>
              <a:rPr lang="en-US" dirty="0" smtClean="0"/>
              <a:t> prior to surgery.</a:t>
            </a:r>
          </a:p>
          <a:p>
            <a:pPr marL="633412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Alcohol containing drinks </a:t>
            </a:r>
            <a:r>
              <a:rPr lang="en-US" dirty="0" smtClean="0"/>
              <a:t>should not be consumed within the </a:t>
            </a:r>
            <a:r>
              <a:rPr lang="en-US" u="sng" dirty="0" smtClean="0"/>
              <a:t>24 hours</a:t>
            </a:r>
            <a:r>
              <a:rPr lang="en-US" dirty="0" smtClean="0"/>
              <a:t> prior to surgery as this may increase gastric emptying time.</a:t>
            </a:r>
          </a:p>
          <a:p>
            <a:pPr marL="633412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n-NO" dirty="0" smtClean="0"/>
              <a:t>Minimum Fast for Clear Fluids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chemeClr val="tx2"/>
                </a:solidFill>
                <a:cs typeface="Tahoma" pitchFamily="34" charset="0"/>
              </a:rPr>
              <a:t>Solids and milk-containing drinks </a:t>
            </a:r>
            <a:r>
              <a:rPr lang="en-US" smtClean="0">
                <a:cs typeface="Tahoma" pitchFamily="34" charset="0"/>
              </a:rPr>
              <a:t>should not be consumed within </a:t>
            </a:r>
            <a:r>
              <a:rPr lang="en-US" u="sng" smtClean="0">
                <a:cs typeface="Tahoma" pitchFamily="34" charset="0"/>
              </a:rPr>
              <a:t>6 hours </a:t>
            </a:r>
            <a:r>
              <a:rPr lang="en-US" smtClean="0">
                <a:cs typeface="Tahoma" pitchFamily="34" charset="0"/>
              </a:rPr>
              <a:t>of the beginning of the operating list.</a:t>
            </a:r>
          </a:p>
          <a:p>
            <a:pPr>
              <a:buFont typeface="Wingdings 3" pitchFamily="18" charset="2"/>
              <a:buNone/>
            </a:pPr>
            <a:endParaRPr lang="en-US" smtClean="0">
              <a:cs typeface="Tahoma" pitchFamily="34" charset="0"/>
            </a:endParaRPr>
          </a:p>
          <a:p>
            <a:r>
              <a:rPr lang="en-US" u="sng" smtClean="0">
                <a:cs typeface="Tahoma" pitchFamily="34" charset="0"/>
              </a:rPr>
              <a:t>8 hr </a:t>
            </a:r>
            <a:r>
              <a:rPr lang="en-US" smtClean="0">
                <a:cs typeface="Tahoma" pitchFamily="34" charset="0"/>
              </a:rPr>
              <a:t>after a meal that includes </a:t>
            </a:r>
            <a:r>
              <a:rPr lang="en-US" smtClean="0">
                <a:solidFill>
                  <a:schemeClr val="tx2"/>
                </a:solidFill>
                <a:cs typeface="Tahoma" pitchFamily="34" charset="0"/>
              </a:rPr>
              <a:t>meat, fried or fatty foods</a:t>
            </a:r>
            <a:r>
              <a:rPr lang="en-US" smtClean="0">
                <a:cs typeface="Tahoma" pitchFamily="34" charset="0"/>
              </a:rPr>
              <a:t>, should be waited.</a:t>
            </a:r>
          </a:p>
          <a:p>
            <a:endParaRPr lang="en-US" smtClean="0"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Minimum Fast for Solids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dirty="0" smtClean="0">
                <a:solidFill>
                  <a:schemeClr val="accent1"/>
                </a:solidFill>
                <a:cs typeface="Tahoma" pitchFamily="34" charset="0"/>
              </a:rPr>
              <a:t>Laboratory </a:t>
            </a:r>
            <a:r>
              <a:rPr lang="en-US" dirty="0" smtClean="0">
                <a:cs typeface="Tahoma" pitchFamily="34" charset="0"/>
              </a:rPr>
              <a:t>investigation </a:t>
            </a:r>
            <a:r>
              <a:rPr lang="en-US" dirty="0" smtClean="0">
                <a:cs typeface="Tahoma" pitchFamily="34" charset="0"/>
              </a:rPr>
              <a:t>should be ordered only when indicated by the patient’s medical status, drug therapy, or the nature of the proposed procedure. </a:t>
            </a:r>
            <a:r>
              <a:rPr lang="en-US" dirty="0" smtClean="0">
                <a:cs typeface="Tahoma" pitchFamily="34" charset="0"/>
              </a:rPr>
              <a:t>Investigation </a:t>
            </a:r>
            <a:r>
              <a:rPr lang="en-US" dirty="0" smtClean="0">
                <a:cs typeface="Tahoma" pitchFamily="34" charset="0"/>
              </a:rPr>
              <a:t>should not be ordered on a routine </a:t>
            </a:r>
            <a:r>
              <a:rPr lang="en-US" dirty="0" smtClean="0">
                <a:cs typeface="Tahoma" pitchFamily="34" charset="0"/>
              </a:rPr>
              <a:t>basis.</a:t>
            </a:r>
            <a:endParaRPr lang="ar-JO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Investigation</a:t>
            </a:r>
            <a:endParaRPr lang="ar-JO" dirty="0">
              <a:solidFill>
                <a:schemeClr val="accent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214438" y="4143375"/>
            <a:ext cx="5429250" cy="1428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</a:rPr>
              <a:t>It should be selective and  individualized.</a:t>
            </a:r>
            <a:endParaRPr lang="ar-JO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728663" indent="-609600" fontAlgn="auto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>
                <a:cs typeface="Tahoma" pitchFamily="34" charset="0"/>
              </a:rPr>
              <a:t>Consent for anaesthesia is a vital part of preoperative preparation.</a:t>
            </a:r>
          </a:p>
          <a:p>
            <a:pPr marL="728663" indent="-609600" fontAlgn="auto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n-GB" dirty="0" smtClean="0">
              <a:cs typeface="Tahoma" pitchFamily="34" charset="0"/>
            </a:endParaRPr>
          </a:p>
          <a:p>
            <a:pPr marL="728663" indent="-609600" fontAlgn="auto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>
                <a:cs typeface="Tahoma" pitchFamily="34" charset="0"/>
              </a:rPr>
              <a:t>It must obtained by an individual with sufficient knowledge of the </a:t>
            </a:r>
            <a:r>
              <a:rPr lang="en-GB" dirty="0" smtClean="0">
                <a:solidFill>
                  <a:schemeClr val="tx2"/>
                </a:solidFill>
                <a:cs typeface="Tahoma" pitchFamily="34" charset="0"/>
              </a:rPr>
              <a:t>procedure and the risks </a:t>
            </a:r>
            <a:r>
              <a:rPr lang="en-GB" dirty="0" smtClean="0">
                <a:cs typeface="Tahoma" pitchFamily="34" charset="0"/>
              </a:rPr>
              <a:t>involved.</a:t>
            </a:r>
          </a:p>
          <a:p>
            <a:pPr marL="728663" indent="-609600" fontAlgn="auto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n-GB" dirty="0" smtClean="0">
              <a:cs typeface="Tahoma" pitchFamily="34" charset="0"/>
            </a:endParaRPr>
          </a:p>
          <a:p>
            <a:pPr marL="728663" indent="-609600" fontAlgn="auto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>
                <a:cs typeface="Tahoma" pitchFamily="34" charset="0"/>
              </a:rPr>
              <a:t>In order for consent to be valid, it must include three elements:</a:t>
            </a:r>
          </a:p>
          <a:p>
            <a:pPr marL="728663" indent="-609600" fontAlgn="auto">
              <a:lnSpc>
                <a:spcPct val="80000"/>
              </a:lnSpc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en-GB" dirty="0" smtClean="0">
                <a:cs typeface="Tahoma" pitchFamily="34" charset="0"/>
              </a:rPr>
              <a:t>The patient must have the </a:t>
            </a:r>
            <a:r>
              <a:rPr lang="en-GB" dirty="0" smtClean="0">
                <a:solidFill>
                  <a:schemeClr val="tx2"/>
                </a:solidFill>
                <a:cs typeface="Tahoma" pitchFamily="34" charset="0"/>
              </a:rPr>
              <a:t>capacity to consent </a:t>
            </a:r>
            <a:r>
              <a:rPr lang="en-GB" dirty="0" smtClean="0">
                <a:cs typeface="Tahoma" pitchFamily="34" charset="0"/>
              </a:rPr>
              <a:t>to the treatment offered.</a:t>
            </a:r>
          </a:p>
          <a:p>
            <a:pPr marL="728663" indent="-609600" fontAlgn="auto">
              <a:lnSpc>
                <a:spcPct val="80000"/>
              </a:lnSpc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en-GB" dirty="0" smtClean="0">
                <a:cs typeface="Tahoma" pitchFamily="34" charset="0"/>
              </a:rPr>
              <a:t>The patient must have </a:t>
            </a:r>
            <a:r>
              <a:rPr lang="en-GB" dirty="0" smtClean="0">
                <a:solidFill>
                  <a:schemeClr val="tx2"/>
                </a:solidFill>
                <a:cs typeface="Tahoma" pitchFamily="34" charset="0"/>
              </a:rPr>
              <a:t>sufficient </a:t>
            </a:r>
            <a:r>
              <a:rPr lang="en-GB" dirty="0" smtClean="0">
                <a:solidFill>
                  <a:schemeClr val="tx2"/>
                </a:solidFill>
                <a:cs typeface="Tahoma" pitchFamily="34" charset="0"/>
              </a:rPr>
              <a:t>info</a:t>
            </a:r>
            <a:r>
              <a:rPr lang="en-GB" dirty="0" smtClean="0">
                <a:cs typeface="Tahoma" pitchFamily="34" charset="0"/>
              </a:rPr>
              <a:t> </a:t>
            </a:r>
            <a:r>
              <a:rPr lang="en-GB" dirty="0" smtClean="0">
                <a:cs typeface="Tahoma" pitchFamily="34" charset="0"/>
              </a:rPr>
              <a:t>to enable him to make a balanced decision to consent.</a:t>
            </a:r>
            <a:endParaRPr lang="en-GB" dirty="0" smtClean="0">
              <a:cs typeface="Tahoma" pitchFamily="34" charset="0"/>
            </a:endParaRPr>
          </a:p>
          <a:p>
            <a:pPr marL="728663" indent="-609600" fontAlgn="auto">
              <a:lnSpc>
                <a:spcPct val="80000"/>
              </a:lnSpc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en-GB" dirty="0" smtClean="0">
                <a:cs typeface="Tahoma" pitchFamily="34" charset="0"/>
              </a:rPr>
              <a:t>The consent must be </a:t>
            </a:r>
            <a:r>
              <a:rPr lang="en-GB" dirty="0" smtClean="0">
                <a:solidFill>
                  <a:schemeClr val="tx2"/>
                </a:solidFill>
                <a:cs typeface="Tahoma" pitchFamily="34" charset="0"/>
              </a:rPr>
              <a:t>voluntary.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cs typeface="Tahoma" pitchFamily="34" charset="0"/>
              </a:rPr>
              <a:t>Informed consent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364182"/>
          </a:xfrm>
        </p:spPr>
        <p:txBody>
          <a:bodyPr>
            <a:normAutofit/>
          </a:bodyPr>
          <a:lstStyle/>
          <a:p>
            <a:pPr marL="728663" indent="-60960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>
                <a:cs typeface="Tahoma" pitchFamily="34" charset="0"/>
              </a:rPr>
              <a:t>In general the result of many investigations may be predicted if a detailed history and physical examination have been performed. </a:t>
            </a:r>
            <a:r>
              <a:rPr lang="en-GB" dirty="0" smtClean="0">
                <a:cs typeface="Tahoma" pitchFamily="34" charset="0"/>
              </a:rPr>
              <a:t>Before ordering extensive investigations, the following questions should be considered</a:t>
            </a:r>
            <a:r>
              <a:rPr lang="en-GB" dirty="0" smtClean="0">
                <a:cs typeface="Tahoma" pitchFamily="34" charset="0"/>
              </a:rPr>
              <a:t>.</a:t>
            </a:r>
          </a:p>
          <a:p>
            <a:pPr marL="728663" indent="-609600" fontAlgn="auto">
              <a:spcAft>
                <a:spcPts val="0"/>
              </a:spcAft>
              <a:buFont typeface="Wingdings 3"/>
              <a:buChar char=""/>
              <a:defRPr/>
            </a:pPr>
            <a:endParaRPr lang="en-GB" dirty="0" smtClean="0">
              <a:cs typeface="Tahoma" pitchFamily="34" charset="0"/>
            </a:endParaRPr>
          </a:p>
          <a:p>
            <a:pPr marL="728663" indent="-60960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en-GB" dirty="0" smtClean="0">
                <a:cs typeface="Tahoma" pitchFamily="34" charset="0"/>
              </a:rPr>
              <a:t>Will this investigation yield information not revealed by clinical assessment </a:t>
            </a:r>
            <a:r>
              <a:rPr lang="en-GB" dirty="0" smtClean="0">
                <a:cs typeface="Tahoma" pitchFamily="34" charset="0"/>
              </a:rPr>
              <a:t>?</a:t>
            </a:r>
          </a:p>
          <a:p>
            <a:pPr marL="728663" indent="-60960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en-GB" dirty="0" smtClean="0">
              <a:cs typeface="Tahoma" pitchFamily="34" charset="0"/>
            </a:endParaRPr>
          </a:p>
          <a:p>
            <a:pPr marL="728663" indent="-60960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en-GB" dirty="0" smtClean="0">
                <a:cs typeface="Tahoma" pitchFamily="34" charset="0"/>
              </a:rPr>
              <a:t>Will the results of the investigation alter the management of the patient </a:t>
            </a:r>
            <a:r>
              <a:rPr lang="en-GB" dirty="0" smtClean="0">
                <a:cs typeface="Tahoma" pitchFamily="34" charset="0"/>
              </a:rPr>
              <a:t>?</a:t>
            </a:r>
            <a:endParaRPr lang="en-GB" dirty="0" smtClean="0">
              <a:cs typeface="Tahoma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ar-JO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ar-JO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>
                <a:cs typeface="Tahoma" pitchFamily="34" charset="0"/>
              </a:rPr>
              <a:t>Urine analysis </a:t>
            </a:r>
            <a:endParaRPr lang="en-US" dirty="0" smtClean="0">
              <a:cs typeface="Tahoma" pitchFamily="34" charset="0"/>
            </a:endParaRPr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cs typeface="Tahoma" pitchFamily="34" charset="0"/>
              </a:rPr>
              <a:t>Complete blood count.</a:t>
            </a:r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cs typeface="Tahoma" pitchFamily="34" charset="0"/>
              </a:rPr>
              <a:t>Sickle cell screen.</a:t>
            </a:r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cs typeface="Tahoma" pitchFamily="34" charset="0"/>
              </a:rPr>
              <a:t>International normalized ratio (INR)</a:t>
            </a:r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cs typeface="Tahoma" pitchFamily="34" charset="0"/>
              </a:rPr>
              <a:t>Activated partial </a:t>
            </a:r>
            <a:r>
              <a:rPr lang="en-US" dirty="0" err="1" smtClean="0">
                <a:cs typeface="Tahoma" pitchFamily="34" charset="0"/>
              </a:rPr>
              <a:t>thrombo-plastin</a:t>
            </a:r>
            <a:r>
              <a:rPr lang="en-US" dirty="0" smtClean="0">
                <a:cs typeface="Tahoma" pitchFamily="34" charset="0"/>
              </a:rPr>
              <a:t> time.</a:t>
            </a:r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cs typeface="Tahoma" pitchFamily="34" charset="0"/>
              </a:rPr>
              <a:t>Electrolytes and </a:t>
            </a:r>
            <a:r>
              <a:rPr lang="en-US" dirty="0" err="1" smtClean="0">
                <a:cs typeface="Tahoma" pitchFamily="34" charset="0"/>
              </a:rPr>
              <a:t>creatinine</a:t>
            </a:r>
            <a:r>
              <a:rPr lang="en-US" dirty="0" smtClean="0">
                <a:cs typeface="Tahoma" pitchFamily="34" charset="0"/>
              </a:rPr>
              <a:t> levels.</a:t>
            </a:r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cs typeface="Tahoma" pitchFamily="34" charset="0"/>
              </a:rPr>
              <a:t>Fasting glucose level.</a:t>
            </a:r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cs typeface="Tahoma" pitchFamily="34" charset="0"/>
              </a:rPr>
              <a:t>Pregnancy (b-HCG).</a:t>
            </a:r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cs typeface="Tahoma" pitchFamily="34" charset="0"/>
              </a:rPr>
              <a:t>Electro-cardiograph.</a:t>
            </a:r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cs typeface="Tahoma" pitchFamily="34" charset="0"/>
              </a:rPr>
              <a:t>Chest radiograph.</a:t>
            </a:r>
            <a:endParaRPr lang="ar-JO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Important Investigations </a:t>
            </a:r>
            <a:endParaRPr lang="ar-JO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en-GB" smtClean="0">
                <a:cs typeface="Tahoma" pitchFamily="34" charset="0"/>
              </a:rPr>
              <a:t>An inexpensive test it may occasionally reveal undiagnosed diabetes or the presence of urinary tract infection </a:t>
            </a:r>
          </a:p>
          <a:p>
            <a:endParaRPr lang="ar-JO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Urine analysis </a:t>
            </a:r>
            <a:endParaRPr lang="ar-JO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150" indent="-319088">
              <a:spcBef>
                <a:spcPct val="0"/>
              </a:spcBef>
              <a:buFont typeface="Wingdings 3" pitchFamily="18" charset="2"/>
              <a:buNone/>
            </a:pPr>
            <a:r>
              <a:rPr lang="en-US" dirty="0" smtClean="0">
                <a:cs typeface="Arial" charset="0"/>
              </a:rPr>
              <a:t>Indications</a:t>
            </a:r>
            <a:r>
              <a:rPr lang="en-US" dirty="0" smtClean="0">
                <a:cs typeface="Arial" charset="0"/>
              </a:rPr>
              <a:t>:</a:t>
            </a:r>
          </a:p>
          <a:p>
            <a:pPr marL="438150" indent="-319088">
              <a:spcBef>
                <a:spcPct val="0"/>
              </a:spcBef>
              <a:buFont typeface="Wingdings 3" pitchFamily="18" charset="2"/>
              <a:buNone/>
            </a:pPr>
            <a:endParaRPr lang="en-US" dirty="0" smtClean="0">
              <a:cs typeface="Arial" charset="0"/>
            </a:endParaRPr>
          </a:p>
          <a:p>
            <a:pPr marL="438150" indent="-319088">
              <a:spcBef>
                <a:spcPct val="0"/>
              </a:spcBef>
              <a:buFont typeface="Wingdings 2" pitchFamily="18" charset="2"/>
              <a:buChar char=""/>
            </a:pPr>
            <a:r>
              <a:rPr lang="en-US" dirty="0" smtClean="0">
                <a:cs typeface="Arial" charset="0"/>
              </a:rPr>
              <a:t>Major surgery requiring </a:t>
            </a:r>
            <a:r>
              <a:rPr lang="en-US" dirty="0" smtClean="0">
                <a:cs typeface="Arial" charset="0"/>
              </a:rPr>
              <a:t>group and </a:t>
            </a:r>
            <a:r>
              <a:rPr lang="en-US" dirty="0" smtClean="0">
                <a:cs typeface="Arial" charset="0"/>
              </a:rPr>
              <a:t>screen or group and match</a:t>
            </a:r>
          </a:p>
          <a:p>
            <a:pPr marL="438150" indent="-319088">
              <a:spcBef>
                <a:spcPct val="0"/>
              </a:spcBef>
              <a:buFont typeface="Wingdings 2" pitchFamily="18" charset="2"/>
              <a:buChar char=""/>
            </a:pPr>
            <a:r>
              <a:rPr lang="en-US" dirty="0" smtClean="0">
                <a:cs typeface="Arial" charset="0"/>
              </a:rPr>
              <a:t>Chronic </a:t>
            </a:r>
            <a:r>
              <a:rPr lang="en-US" dirty="0" smtClean="0">
                <a:cs typeface="Arial" charset="0"/>
              </a:rPr>
              <a:t>cardiovascular, pulmonary</a:t>
            </a:r>
            <a:r>
              <a:rPr lang="en-US" dirty="0" smtClean="0">
                <a:cs typeface="Arial" charset="0"/>
              </a:rPr>
              <a:t>, renal, or </a:t>
            </a:r>
            <a:r>
              <a:rPr lang="en-US" dirty="0" smtClean="0">
                <a:cs typeface="Arial" charset="0"/>
              </a:rPr>
              <a:t>hepatic disease</a:t>
            </a:r>
            <a:endParaRPr lang="en-US" dirty="0" smtClean="0">
              <a:cs typeface="Arial" charset="0"/>
            </a:endParaRPr>
          </a:p>
          <a:p>
            <a:pPr marL="438150" indent="-319088">
              <a:spcBef>
                <a:spcPct val="0"/>
              </a:spcBef>
              <a:buFont typeface="Wingdings 2" pitchFamily="18" charset="2"/>
              <a:buChar char=""/>
            </a:pPr>
            <a:r>
              <a:rPr lang="en-US" dirty="0" smtClean="0">
                <a:cs typeface="Arial" charset="0"/>
              </a:rPr>
              <a:t>Malignancy</a:t>
            </a:r>
          </a:p>
          <a:p>
            <a:pPr marL="438150" indent="-319088">
              <a:spcBef>
                <a:spcPct val="0"/>
              </a:spcBef>
              <a:buFont typeface="Wingdings 2" pitchFamily="18" charset="2"/>
              <a:buChar char=""/>
            </a:pPr>
            <a:r>
              <a:rPr lang="en-US" dirty="0" smtClean="0">
                <a:cs typeface="Arial" charset="0"/>
              </a:rPr>
              <a:t>Known </a:t>
            </a:r>
            <a:r>
              <a:rPr lang="en-US" dirty="0" smtClean="0">
                <a:cs typeface="Arial" charset="0"/>
              </a:rPr>
              <a:t>or suspected anemia, bleeding diathesis, </a:t>
            </a:r>
          </a:p>
          <a:p>
            <a:pPr marL="438150" indent="-319088">
              <a:spcBef>
                <a:spcPct val="0"/>
              </a:spcBef>
              <a:buFont typeface="Wingdings 2" pitchFamily="18" charset="2"/>
              <a:buChar char=""/>
            </a:pPr>
            <a:r>
              <a:rPr lang="en-US" dirty="0" smtClean="0">
                <a:cs typeface="Arial" charset="0"/>
              </a:rPr>
              <a:t>Patient </a:t>
            </a:r>
            <a:r>
              <a:rPr lang="en-US" dirty="0" smtClean="0">
                <a:cs typeface="Arial" charset="0"/>
              </a:rPr>
              <a:t>less than 1 year of age</a:t>
            </a:r>
            <a:endParaRPr lang="ar-JO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Complete blood count </a:t>
            </a:r>
            <a:endParaRPr lang="ar-JO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dirty="0" smtClean="0">
                <a:cs typeface="Tahoma" pitchFamily="34" charset="0"/>
              </a:rPr>
              <a:t>Indication</a:t>
            </a:r>
            <a:r>
              <a:rPr lang="en-US" dirty="0" smtClean="0">
                <a:cs typeface="Tahoma" pitchFamily="34" charset="0"/>
              </a:rPr>
              <a:t>:</a:t>
            </a:r>
          </a:p>
          <a:p>
            <a:pPr>
              <a:buFont typeface="Wingdings 3" pitchFamily="18" charset="2"/>
              <a:buNone/>
            </a:pPr>
            <a:endParaRPr lang="en-US" dirty="0" smtClean="0">
              <a:cs typeface="Tahoma" pitchFamily="34" charset="0"/>
            </a:endParaRPr>
          </a:p>
          <a:p>
            <a:r>
              <a:rPr lang="en-US" dirty="0" smtClean="0">
                <a:cs typeface="Tahoma" pitchFamily="34" charset="0"/>
              </a:rPr>
              <a:t>Genetically predisposed patient (hemoglobin electrophoresis if screen is positive)</a:t>
            </a:r>
          </a:p>
          <a:p>
            <a:endParaRPr lang="ar-JO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Sickle cell screen </a:t>
            </a:r>
            <a:endParaRPr lang="ar-JO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dirty="0" smtClean="0">
                <a:cs typeface="Tahoma" pitchFamily="34" charset="0"/>
              </a:rPr>
              <a:t>Indications: </a:t>
            </a:r>
            <a:endParaRPr lang="en-US" dirty="0" smtClean="0">
              <a:cs typeface="Tahoma" pitchFamily="34" charset="0"/>
            </a:endParaRPr>
          </a:p>
          <a:p>
            <a:pPr>
              <a:buFont typeface="Wingdings 3" pitchFamily="18" charset="2"/>
              <a:buNone/>
            </a:pPr>
            <a:endParaRPr lang="en-US" dirty="0" smtClean="0">
              <a:cs typeface="Tahoma" pitchFamily="34" charset="0"/>
            </a:endParaRPr>
          </a:p>
          <a:p>
            <a:r>
              <a:rPr lang="en-US" dirty="0" smtClean="0">
                <a:cs typeface="Tahoma" pitchFamily="34" charset="0"/>
              </a:rPr>
              <a:t>Anticoagulant therapy</a:t>
            </a:r>
          </a:p>
          <a:p>
            <a:r>
              <a:rPr lang="en-US" dirty="0" smtClean="0">
                <a:cs typeface="Tahoma" pitchFamily="34" charset="0"/>
              </a:rPr>
              <a:t>Bleeding diathesis</a:t>
            </a:r>
          </a:p>
          <a:p>
            <a:r>
              <a:rPr lang="en-US" dirty="0" smtClean="0">
                <a:cs typeface="Tahoma" pitchFamily="34" charset="0"/>
              </a:rPr>
              <a:t>Liver disease</a:t>
            </a:r>
            <a:endParaRPr lang="ar-JO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1">
                    <a:satMod val="150000"/>
                  </a:schemeClr>
                </a:solidFill>
              </a:rPr>
              <a:t>International normalized ratio</a:t>
            </a:r>
            <a:br>
              <a:rPr lang="en-US" sz="2800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sz="2800" dirty="0" smtClean="0">
                <a:solidFill>
                  <a:schemeClr val="accent1">
                    <a:satMod val="150000"/>
                  </a:schemeClr>
                </a:solidFill>
              </a:rPr>
              <a:t>(INR), activated partial</a:t>
            </a:r>
            <a:br>
              <a:rPr lang="en-US" sz="2800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sz="2800" dirty="0" err="1" smtClean="0">
                <a:solidFill>
                  <a:schemeClr val="accent1">
                    <a:satMod val="150000"/>
                  </a:schemeClr>
                </a:solidFill>
              </a:rPr>
              <a:t>thrombo-plastin</a:t>
            </a:r>
            <a:r>
              <a:rPr lang="en-US" sz="2800" dirty="0" smtClean="0">
                <a:solidFill>
                  <a:schemeClr val="accent1">
                    <a:satMod val="150000"/>
                  </a:schemeClr>
                </a:solidFill>
              </a:rPr>
              <a:t> time</a:t>
            </a:r>
            <a:endParaRPr lang="ar-J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endParaRPr lang="en-US" dirty="0" smtClean="0">
              <a:cs typeface="Tahoma" pitchFamily="34" charset="0"/>
            </a:endParaRPr>
          </a:p>
          <a:p>
            <a:pPr>
              <a:buFont typeface="Wingdings 3" pitchFamily="18" charset="2"/>
              <a:buNone/>
            </a:pPr>
            <a:r>
              <a:rPr lang="en-US" dirty="0" smtClean="0">
                <a:cs typeface="Tahoma" pitchFamily="34" charset="0"/>
              </a:rPr>
              <a:t>Indications:</a:t>
            </a:r>
          </a:p>
          <a:p>
            <a:pPr>
              <a:buFont typeface="Wingdings 3" pitchFamily="18" charset="2"/>
              <a:buNone/>
            </a:pPr>
            <a:endParaRPr lang="en-US" dirty="0" smtClean="0">
              <a:cs typeface="Tahoma" pitchFamily="34" charset="0"/>
            </a:endParaRPr>
          </a:p>
          <a:p>
            <a:r>
              <a:rPr lang="en-US" dirty="0" smtClean="0">
                <a:cs typeface="Tahoma" pitchFamily="34" charset="0"/>
              </a:rPr>
              <a:t> Hypertension</a:t>
            </a:r>
          </a:p>
          <a:p>
            <a:r>
              <a:rPr lang="en-US" dirty="0" smtClean="0">
                <a:cs typeface="Tahoma" pitchFamily="34" charset="0"/>
              </a:rPr>
              <a:t> Renal disease</a:t>
            </a:r>
          </a:p>
          <a:p>
            <a:r>
              <a:rPr lang="en-US" dirty="0" smtClean="0">
                <a:cs typeface="Tahoma" pitchFamily="34" charset="0"/>
              </a:rPr>
              <a:t> Diabetes</a:t>
            </a:r>
          </a:p>
          <a:p>
            <a:r>
              <a:rPr lang="en-US" dirty="0" smtClean="0">
                <a:cs typeface="Tahoma" pitchFamily="34" charset="0"/>
              </a:rPr>
              <a:t> Pituitary or adrenal disease</a:t>
            </a:r>
          </a:p>
          <a:p>
            <a:r>
              <a:rPr lang="en-US" dirty="0" smtClean="0">
                <a:cs typeface="Tahoma" pitchFamily="34" charset="0"/>
              </a:rPr>
              <a:t> </a:t>
            </a:r>
            <a:r>
              <a:rPr lang="en-US" dirty="0" err="1" smtClean="0">
                <a:cs typeface="Tahoma" pitchFamily="34" charset="0"/>
              </a:rPr>
              <a:t>Digoxin</a:t>
            </a:r>
            <a:r>
              <a:rPr lang="en-US" dirty="0" smtClean="0">
                <a:cs typeface="Tahoma" pitchFamily="34" charset="0"/>
              </a:rPr>
              <a:t> or diuretic therapy or other drug therapies affecting electrolytes. </a:t>
            </a:r>
          </a:p>
          <a:p>
            <a:endParaRPr lang="en-US" dirty="0" smtClean="0"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Electrolytes and </a:t>
            </a:r>
            <a:r>
              <a:rPr lang="en-US" dirty="0" err="1" smtClean="0"/>
              <a:t>creatinine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levels</a:t>
            </a:r>
            <a:r>
              <a:rPr lang="en-US" dirty="0" smtClean="0">
                <a:solidFill>
                  <a:schemeClr val="accent5"/>
                </a:solidFill>
              </a:rPr>
              <a:t>:</a:t>
            </a:r>
            <a:endParaRPr lang="en-US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474</TotalTime>
  <Words>792</Words>
  <Application>Microsoft Office PowerPoint</Application>
  <PresentationFormat>On-screen Show (4:3)</PresentationFormat>
  <Paragraphs>124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Lucida Sans Unicode</vt:lpstr>
      <vt:lpstr>Arial</vt:lpstr>
      <vt:lpstr>Wingdings 3</vt:lpstr>
      <vt:lpstr>Verdana</vt:lpstr>
      <vt:lpstr>Wingdings 2</vt:lpstr>
      <vt:lpstr>Calibri</vt:lpstr>
      <vt:lpstr>Tahoma</vt:lpstr>
      <vt:lpstr>Concourse</vt:lpstr>
      <vt:lpstr>Pre-operative Evaluation  part 2</vt:lpstr>
      <vt:lpstr>Investigation</vt:lpstr>
      <vt:lpstr> </vt:lpstr>
      <vt:lpstr>Important Investigations </vt:lpstr>
      <vt:lpstr>Urine analysis </vt:lpstr>
      <vt:lpstr>Complete blood count </vt:lpstr>
      <vt:lpstr>Sickle cell screen </vt:lpstr>
      <vt:lpstr>International normalized ratio (INR), activated partial thrombo-plastin time</vt:lpstr>
      <vt:lpstr>Electrolytes and creatinine levels:</vt:lpstr>
      <vt:lpstr>Fasting glucose level</vt:lpstr>
      <vt:lpstr>Pregnancy (β-HCG)</vt:lpstr>
      <vt:lpstr>ECG</vt:lpstr>
      <vt:lpstr>Chest X-ray</vt:lpstr>
      <vt:lpstr>Other x- rays </vt:lpstr>
      <vt:lpstr>Postponing surgery for clinical reasons</vt:lpstr>
      <vt:lpstr>Pre-Operative Fasting Guidelines:</vt:lpstr>
      <vt:lpstr>Slide 17</vt:lpstr>
      <vt:lpstr>Minimum Fast for Clear Fluids</vt:lpstr>
      <vt:lpstr>Minimum Fast for Solids</vt:lpstr>
      <vt:lpstr>Informed consent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Haneen</dc:creator>
  <cp:lastModifiedBy>User</cp:lastModifiedBy>
  <cp:revision>41</cp:revision>
  <dcterms:created xsi:type="dcterms:W3CDTF">2011-12-25T15:50:03Z</dcterms:created>
  <dcterms:modified xsi:type="dcterms:W3CDTF">2012-04-15T21:07:30Z</dcterms:modified>
</cp:coreProperties>
</file>